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00CC99"/>
    <a:srgbClr val="CC00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125" d="100"/>
          <a:sy n="125" d="100"/>
        </p:scale>
        <p:origin x="1051" y="-4550"/>
      </p:cViewPr>
      <p:guideLst>
        <p:guide orient="horz" pos="3120"/>
        <p:guide pos="21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154C7-2069-4050-83EF-6F04EEFE6B7F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AFF4-A29D-4A4A-B193-D809C2CED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8181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154C7-2069-4050-83EF-6F04EEFE6B7F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AFF4-A29D-4A4A-B193-D809C2CED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666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154C7-2069-4050-83EF-6F04EEFE6B7F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AFF4-A29D-4A4A-B193-D809C2CED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6143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154C7-2069-4050-83EF-6F04EEFE6B7F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AFF4-A29D-4A4A-B193-D809C2CED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80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154C7-2069-4050-83EF-6F04EEFE6B7F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AFF4-A29D-4A4A-B193-D809C2CED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0346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154C7-2069-4050-83EF-6F04EEFE6B7F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AFF4-A29D-4A4A-B193-D809C2CED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350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154C7-2069-4050-83EF-6F04EEFE6B7F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AFF4-A29D-4A4A-B193-D809C2CED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6892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154C7-2069-4050-83EF-6F04EEFE6B7F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AFF4-A29D-4A4A-B193-D809C2CED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057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154C7-2069-4050-83EF-6F04EEFE6B7F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AFF4-A29D-4A4A-B193-D809C2CED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3492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154C7-2069-4050-83EF-6F04EEFE6B7F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AFF4-A29D-4A4A-B193-D809C2CED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5396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154C7-2069-4050-83EF-6F04EEFE6B7F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AFF4-A29D-4A4A-B193-D809C2CED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5639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154C7-2069-4050-83EF-6F04EEFE6B7F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4AFF4-A29D-4A4A-B193-D809C2CED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385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38810" y="123510"/>
            <a:ext cx="48013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面会のご案内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203200" y="1438610"/>
            <a:ext cx="6451600" cy="3490389"/>
          </a:xfrm>
          <a:prstGeom prst="roundRect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469185" y="3658232"/>
            <a:ext cx="5948891" cy="111847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16677" y="3477065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sz="3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73D35724-1625-5C9F-5926-A505647854DC}"/>
              </a:ext>
            </a:extLst>
          </p:cNvPr>
          <p:cNvGrpSpPr/>
          <p:nvPr/>
        </p:nvGrpSpPr>
        <p:grpSpPr>
          <a:xfrm>
            <a:off x="218488" y="4975804"/>
            <a:ext cx="3151632" cy="1819985"/>
            <a:chOff x="218489" y="4723016"/>
            <a:chExt cx="3111401" cy="1819985"/>
          </a:xfrm>
        </p:grpSpPr>
        <p:sp>
          <p:nvSpPr>
            <p:cNvPr id="12" name="角丸四角形 11"/>
            <p:cNvSpPr/>
            <p:nvPr/>
          </p:nvSpPr>
          <p:spPr>
            <a:xfrm>
              <a:off x="218489" y="4723016"/>
              <a:ext cx="3111401" cy="1819985"/>
            </a:xfrm>
            <a:prstGeom prst="roundRect">
              <a:avLst/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4" name="図 1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40357" y="5099995"/>
              <a:ext cx="2902923" cy="1347354"/>
            </a:xfrm>
            <a:prstGeom prst="rect">
              <a:avLst/>
            </a:prstGeom>
          </p:spPr>
        </p:pic>
        <p:sp>
          <p:nvSpPr>
            <p:cNvPr id="16" name="テキスト ボックス 15"/>
            <p:cNvSpPr txBox="1"/>
            <p:nvPr/>
          </p:nvSpPr>
          <p:spPr>
            <a:xfrm>
              <a:off x="1090399" y="4772498"/>
              <a:ext cx="13244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dirty="0"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人 数 制 限</a:t>
              </a:r>
              <a:endParaRPr kumimoji="1" lang="ja-JP" altLang="en-US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801926" y="5170026"/>
              <a:ext cx="19111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200" dirty="0">
                  <a:solidFill>
                    <a:srgbClr val="FF0000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3</a:t>
              </a:r>
              <a:r>
                <a:rPr lang="ja-JP" altLang="en-US" sz="3200" dirty="0">
                  <a:solidFill>
                    <a:srgbClr val="FF0000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名様</a:t>
              </a:r>
              <a:r>
                <a:rPr lang="ja-JP" altLang="en-US" sz="24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まで</a:t>
              </a:r>
              <a:endParaRPr lang="en-US" altLang="ja-JP" sz="2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420288" y="5696719"/>
              <a:ext cx="2743059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05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※</a:t>
              </a:r>
              <a:r>
                <a:rPr lang="ja-JP" altLang="en-US" sz="105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キーパーソンを含むご家族様・ご親族様</a:t>
              </a:r>
              <a:endParaRPr lang="en-US" altLang="ja-JP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r>
                <a:rPr lang="ja-JP" altLang="en-US" sz="105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 （友人・知人は不可）</a:t>
              </a:r>
              <a:endParaRPr lang="en-US" altLang="ja-JP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r>
                <a:rPr lang="en-US" altLang="ja-JP" sz="1050" dirty="0">
                  <a:solidFill>
                    <a:srgbClr val="FF0000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※</a:t>
              </a:r>
              <a:r>
                <a:rPr lang="ja-JP" altLang="en-US" sz="1050" u="sng" dirty="0">
                  <a:solidFill>
                    <a:srgbClr val="FF0000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中学生未満の方は面会フロアに立ち入り</a:t>
              </a:r>
              <a:endParaRPr lang="en-US" altLang="ja-JP" sz="1050" u="sng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r>
                <a:rPr lang="ja-JP" altLang="en-US" sz="1050" dirty="0">
                  <a:solidFill>
                    <a:srgbClr val="FF0000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　</a:t>
              </a:r>
              <a:r>
                <a:rPr lang="ja-JP" altLang="en-US" sz="1050" u="sng" dirty="0">
                  <a:solidFill>
                    <a:srgbClr val="FF0000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できません。</a:t>
              </a:r>
              <a:r>
                <a:rPr lang="en-US" altLang="ja-JP" sz="1050" u="sng" dirty="0">
                  <a:solidFill>
                    <a:srgbClr val="FF0000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(</a:t>
              </a:r>
              <a:r>
                <a:rPr lang="ja-JP" altLang="en-US" sz="1050" u="sng" dirty="0">
                  <a:solidFill>
                    <a:srgbClr val="FF0000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小学生以下は要相談）</a:t>
              </a:r>
              <a:endParaRPr lang="en-US" altLang="ja-JP" sz="1050" u="sng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sp>
        <p:nvSpPr>
          <p:cNvPr id="31" name="角丸四角形 30"/>
          <p:cNvSpPr/>
          <p:nvPr/>
        </p:nvSpPr>
        <p:spPr>
          <a:xfrm>
            <a:off x="218488" y="8393144"/>
            <a:ext cx="6436312" cy="1451896"/>
          </a:xfrm>
          <a:prstGeom prst="roundRect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617250" y="8427843"/>
            <a:ext cx="1620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注　意　事　項</a:t>
            </a:r>
          </a:p>
        </p:txBody>
      </p:sp>
      <p:sp>
        <p:nvSpPr>
          <p:cNvPr id="33" name="角丸四角形 32"/>
          <p:cNvSpPr/>
          <p:nvPr/>
        </p:nvSpPr>
        <p:spPr>
          <a:xfrm>
            <a:off x="340358" y="8766396"/>
            <a:ext cx="6212842" cy="93386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04800" y="8813202"/>
            <a:ext cx="6468437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・面会を各フロア内で行うようになりました。面会の場所以外には入らないこと等を含め、</a:t>
            </a:r>
            <a:endParaRPr lang="en-US" altLang="ja-JP" sz="105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初回の面会時に同意書にて同意をいただきます。よくお読みいただき、面会事項をお守りの上、</a:t>
            </a:r>
            <a:endParaRPr lang="en-US" altLang="ja-JP" sz="105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施設の感染防止対策にご協力ください。</a:t>
            </a:r>
            <a:endParaRPr lang="en-US" altLang="ja-JP" sz="105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・当日を含む２～</a:t>
            </a:r>
            <a:r>
              <a:rPr lang="en-US" altLang="ja-JP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</a:t>
            </a:r>
            <a:r>
              <a:rPr lang="ja-JP" altLang="en-US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日の間に</a:t>
            </a:r>
            <a:r>
              <a:rPr lang="ja-JP" altLang="en-US" sz="105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風邪の症状や発熱（</a:t>
            </a:r>
            <a:r>
              <a:rPr lang="en-US" altLang="ja-JP" sz="105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37.0℃</a:t>
            </a:r>
            <a:r>
              <a:rPr lang="ja-JP" altLang="en-US" sz="105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以上）</a:t>
            </a:r>
            <a:r>
              <a:rPr lang="ja-JP" altLang="en-US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のある方はご遠慮ください。</a:t>
            </a:r>
            <a:endParaRPr lang="en-US" altLang="ja-JP" sz="105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・</a:t>
            </a:r>
            <a:r>
              <a:rPr lang="ja-JP" altLang="en-US" sz="105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飲食物などの持ち込み、差し入れ、金銭の受け渡しはご遠慮ください。</a:t>
            </a:r>
            <a:r>
              <a:rPr lang="ja-JP" altLang="en-US" sz="6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（食中毒・誤飲・誤食、トラブル等防止）</a:t>
            </a:r>
            <a:endParaRPr lang="en-US" altLang="ja-JP" sz="1050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48656" y="3966536"/>
            <a:ext cx="577180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lang="ja-JP" altLang="en-US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予約制</a:t>
            </a:r>
            <a:r>
              <a:rPr lang="en-US" altLang="ja-JP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…</a:t>
            </a:r>
            <a:r>
              <a:rPr lang="ja-JP" altLang="en-US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事務所窓口、もしくはお電話での予約となります。（</a:t>
            </a:r>
            <a:r>
              <a:rPr lang="en-US" altLang="ja-JP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9:00</a:t>
            </a:r>
            <a:r>
              <a:rPr lang="ja-JP" altLang="en-US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～</a:t>
            </a:r>
            <a:r>
              <a:rPr lang="en-US" altLang="ja-JP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17:00</a:t>
            </a:r>
            <a:r>
              <a:rPr lang="ja-JP" altLang="en-US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まで）</a:t>
            </a:r>
            <a:endParaRPr lang="en-US" altLang="ja-JP" sz="105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　当日のご予約は準備の都合上いたしかねますので、予めご了承いただき、</a:t>
            </a:r>
            <a:endParaRPr lang="en-US" altLang="ja-JP" sz="105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　必ず前日までにご予約ください。</a:t>
            </a:r>
            <a:endParaRPr lang="en-US" altLang="ja-JP" sz="105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lang="en-US" altLang="ja-JP" sz="3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en-US" altLang="ja-JP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lang="ja-JP" altLang="en-US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次月の予約は当月の</a:t>
            </a:r>
            <a:r>
              <a:rPr lang="en-US" altLang="ja-JP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25</a:t>
            </a:r>
            <a:r>
              <a:rPr lang="ja-JP" altLang="en-US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日以降に可能となります。　例）</a:t>
            </a:r>
            <a:r>
              <a:rPr lang="en-US" altLang="ja-JP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lang="ja-JP" altLang="en-US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月の予約</a:t>
            </a:r>
            <a:r>
              <a:rPr lang="en-US" altLang="ja-JP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…9</a:t>
            </a:r>
            <a:r>
              <a:rPr lang="ja-JP" altLang="en-US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</a:t>
            </a:r>
            <a:r>
              <a:rPr lang="en-US" altLang="ja-JP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25</a:t>
            </a:r>
            <a:r>
              <a:rPr lang="ja-JP" altLang="en-US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日以降</a:t>
            </a:r>
            <a:endParaRPr lang="en-US" altLang="ja-JP" sz="105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408079" y="1040824"/>
            <a:ext cx="12731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solidFill>
                  <a:srgbClr val="C4089C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ピュアネス藍</a:t>
            </a:r>
            <a:endParaRPr lang="en-US" altLang="ja-JP" sz="1600" dirty="0">
              <a:solidFill>
                <a:srgbClr val="C4089C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860732" y="1085615"/>
            <a:ext cx="2569934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solidFill>
                  <a:srgbClr val="C4089C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医療法人青心会　介護</a:t>
            </a:r>
            <a:r>
              <a:rPr lang="ja-JP" altLang="en-US" sz="1200" dirty="0">
                <a:solidFill>
                  <a:srgbClr val="C4089C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老人</a:t>
            </a:r>
            <a:r>
              <a:rPr kumimoji="1" lang="ja-JP" altLang="en-US" sz="1200" dirty="0">
                <a:solidFill>
                  <a:srgbClr val="C4089C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保健施設</a:t>
            </a:r>
          </a:p>
        </p:txBody>
      </p:sp>
      <p:pic>
        <p:nvPicPr>
          <p:cNvPr id="40" name="Picture 81" descr="図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116" y="316812"/>
            <a:ext cx="543511" cy="5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テキスト ボックス 40"/>
          <p:cNvSpPr txBox="1"/>
          <p:nvPr/>
        </p:nvSpPr>
        <p:spPr>
          <a:xfrm>
            <a:off x="6279376" y="910166"/>
            <a:ext cx="375424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solidFill>
                  <a:srgbClr val="C4089C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あい</a:t>
            </a:r>
          </a:p>
        </p:txBody>
      </p:sp>
      <p:pic>
        <p:nvPicPr>
          <p:cNvPr id="46" name="Picture 81" descr="図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960" y="320271"/>
            <a:ext cx="543511" cy="5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49549C2-7C8F-E2E1-1587-72A8162657A6}"/>
              </a:ext>
            </a:extLst>
          </p:cNvPr>
          <p:cNvSpPr txBox="1"/>
          <p:nvPr/>
        </p:nvSpPr>
        <p:spPr>
          <a:xfrm>
            <a:off x="616677" y="2869354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ja-JP" sz="3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10AD0CF-A401-A06A-AA19-A0C7E31FD27E}"/>
              </a:ext>
            </a:extLst>
          </p:cNvPr>
          <p:cNvSpPr txBox="1"/>
          <p:nvPr/>
        </p:nvSpPr>
        <p:spPr>
          <a:xfrm>
            <a:off x="172135" y="1066580"/>
            <a:ext cx="16722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令和</a:t>
            </a: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7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年 </a:t>
            </a: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10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月現在</a:t>
            </a:r>
            <a:endParaRPr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0F52BB1D-4710-3BD5-35BE-F8A79D9106A1}"/>
              </a:ext>
            </a:extLst>
          </p:cNvPr>
          <p:cNvGrpSpPr/>
          <p:nvPr/>
        </p:nvGrpSpPr>
        <p:grpSpPr>
          <a:xfrm>
            <a:off x="3463068" y="4982580"/>
            <a:ext cx="3176444" cy="1819984"/>
            <a:chOff x="3515178" y="4720794"/>
            <a:chExt cx="3129598" cy="1819984"/>
          </a:xfrm>
        </p:grpSpPr>
        <p:sp>
          <p:nvSpPr>
            <p:cNvPr id="13" name="角丸四角形 12"/>
            <p:cNvSpPr/>
            <p:nvPr/>
          </p:nvSpPr>
          <p:spPr>
            <a:xfrm>
              <a:off x="3515178" y="4720794"/>
              <a:ext cx="3129598" cy="1819984"/>
            </a:xfrm>
            <a:prstGeom prst="roundRect">
              <a:avLst/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5" name="図 1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622434" y="5131423"/>
              <a:ext cx="2930765" cy="1285974"/>
            </a:xfrm>
            <a:prstGeom prst="rect">
              <a:avLst/>
            </a:prstGeom>
          </p:spPr>
        </p:pic>
        <p:sp>
          <p:nvSpPr>
            <p:cNvPr id="17" name="テキスト ボックス 16"/>
            <p:cNvSpPr txBox="1"/>
            <p:nvPr/>
          </p:nvSpPr>
          <p:spPr>
            <a:xfrm>
              <a:off x="4477091" y="4782620"/>
              <a:ext cx="13244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dirty="0"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回 数 制 限</a:t>
              </a:r>
              <a:endParaRPr kumimoji="1" lang="ja-JP" altLang="en-US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3902764" y="5325781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altLang="ja-JP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945FFDF3-D69A-026B-F3A4-D1293A261628}"/>
                </a:ext>
              </a:extLst>
            </p:cNvPr>
            <p:cNvSpPr txBox="1"/>
            <p:nvPr/>
          </p:nvSpPr>
          <p:spPr>
            <a:xfrm>
              <a:off x="3825019" y="5200332"/>
              <a:ext cx="264687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3200" dirty="0">
                  <a:solidFill>
                    <a:srgbClr val="FF0000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回数制限なし</a:t>
              </a:r>
              <a:endParaRPr lang="en-US" altLang="ja-JP" sz="2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78553669-3AA7-23EA-E6EC-5C8AEF0C9326}"/>
                </a:ext>
              </a:extLst>
            </p:cNvPr>
            <p:cNvSpPr txBox="1"/>
            <p:nvPr/>
          </p:nvSpPr>
          <p:spPr>
            <a:xfrm>
              <a:off x="3679597" y="5807433"/>
              <a:ext cx="2919389" cy="5770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050" dirty="0">
                  <a:solidFill>
                    <a:srgbClr val="FF0000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※</a:t>
              </a:r>
              <a:r>
                <a:rPr lang="ja-JP" altLang="en-US" sz="105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 </a:t>
              </a:r>
              <a:r>
                <a:rPr lang="ja-JP" altLang="en-US" sz="1050" dirty="0">
                  <a:solidFill>
                    <a:srgbClr val="FF0000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初回の面会を終えてから、次回の面会の</a:t>
              </a:r>
              <a:endParaRPr lang="en-US" altLang="ja-JP" sz="105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r>
                <a:rPr lang="ja-JP" altLang="en-US" sz="1050" dirty="0">
                  <a:solidFill>
                    <a:srgbClr val="FF0000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　 予約が可能です。</a:t>
              </a:r>
              <a:endParaRPr lang="en-US" altLang="ja-JP" sz="105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r>
                <a:rPr lang="en-US" altLang="ja-JP" sz="105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※</a:t>
              </a:r>
              <a:r>
                <a:rPr lang="ja-JP" altLang="en-US" sz="105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 同じ日に複数回の面会はご遠慮ください。</a:t>
              </a:r>
              <a:endParaRPr lang="en-US" altLang="ja-JP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4E5A9A48-CFFF-7320-668A-08A0BC4CD220}"/>
              </a:ext>
            </a:extLst>
          </p:cNvPr>
          <p:cNvSpPr txBox="1"/>
          <p:nvPr/>
        </p:nvSpPr>
        <p:spPr>
          <a:xfrm>
            <a:off x="648656" y="3716279"/>
            <a:ext cx="57807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lang="ja-JP" altLang="en-US" sz="12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日曜日の面会はございません。</a:t>
            </a:r>
            <a:endParaRPr lang="en-US" altLang="ja-JP" sz="1200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D5E23EBC-4FF1-E0F7-5692-C3F712F84596}"/>
              </a:ext>
            </a:extLst>
          </p:cNvPr>
          <p:cNvGrpSpPr/>
          <p:nvPr/>
        </p:nvGrpSpPr>
        <p:grpSpPr>
          <a:xfrm>
            <a:off x="220979" y="6865254"/>
            <a:ext cx="6451600" cy="1481085"/>
            <a:chOff x="203200" y="6837454"/>
            <a:chExt cx="6451600" cy="1481085"/>
          </a:xfrm>
        </p:grpSpPr>
        <p:sp>
          <p:nvSpPr>
            <p:cNvPr id="18" name="角丸四角形 17"/>
            <p:cNvSpPr/>
            <p:nvPr/>
          </p:nvSpPr>
          <p:spPr>
            <a:xfrm>
              <a:off x="203200" y="6837454"/>
              <a:ext cx="6436312" cy="1481085"/>
            </a:xfrm>
            <a:prstGeom prst="roundRect">
              <a:avLst/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1307955" y="6889581"/>
              <a:ext cx="449353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dirty="0"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マスク着用のご協力と検温・手指消毒のお願い</a:t>
              </a:r>
            </a:p>
          </p:txBody>
        </p:sp>
        <p:pic>
          <p:nvPicPr>
            <p:cNvPr id="19" name="図 1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4933" y="7263025"/>
              <a:ext cx="6180147" cy="977682"/>
            </a:xfrm>
            <a:prstGeom prst="rect">
              <a:avLst/>
            </a:prstGeom>
          </p:spPr>
        </p:pic>
        <p:grpSp>
          <p:nvGrpSpPr>
            <p:cNvPr id="47" name="グループ化 46">
              <a:extLst>
                <a:ext uri="{FF2B5EF4-FFF2-40B4-BE49-F238E27FC236}">
                  <a16:creationId xmlns:a16="http://schemas.microsoft.com/office/drawing/2014/main" id="{3FA879F4-319A-A139-70DF-6B8942987925}"/>
                </a:ext>
              </a:extLst>
            </p:cNvPr>
            <p:cNvGrpSpPr/>
            <p:nvPr/>
          </p:nvGrpSpPr>
          <p:grpSpPr>
            <a:xfrm>
              <a:off x="386989" y="7290784"/>
              <a:ext cx="6267811" cy="927030"/>
              <a:chOff x="419875" y="7159184"/>
              <a:chExt cx="6267811" cy="927030"/>
            </a:xfrm>
          </p:grpSpPr>
          <p:sp>
            <p:nvSpPr>
              <p:cNvPr id="28" name="テキスト ボックス 27"/>
              <p:cNvSpPr txBox="1"/>
              <p:nvPr/>
            </p:nvSpPr>
            <p:spPr>
              <a:xfrm>
                <a:off x="426377" y="7159184"/>
                <a:ext cx="6261309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4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飛沫感染防止により</a:t>
                </a:r>
                <a:r>
                  <a:rPr lang="ja-JP" altLang="en-US" sz="2000" dirty="0">
                    <a:solidFill>
                      <a:srgbClr val="FF0000"/>
                    </a:solidFill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施設滞在時、面会中はマスクの着用</a:t>
                </a:r>
                <a:r>
                  <a:rPr lang="ja-JP" altLang="en-US" sz="14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を　お願いします。</a:t>
                </a:r>
                <a:endParaRPr lang="en-US" altLang="ja-JP" sz="14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endParaRPr>
              </a:p>
            </p:txBody>
          </p:sp>
          <p:sp>
            <p:nvSpPr>
              <p:cNvPr id="29" name="テキスト ボックス 28"/>
              <p:cNvSpPr txBox="1"/>
              <p:nvPr/>
            </p:nvSpPr>
            <p:spPr>
              <a:xfrm>
                <a:off x="419875" y="7686104"/>
                <a:ext cx="558942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4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ご来館の際には</a:t>
                </a:r>
                <a:r>
                  <a:rPr lang="ja-JP" altLang="en-US" sz="2000" dirty="0">
                    <a:solidFill>
                      <a:srgbClr val="FF0000"/>
                    </a:solidFill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検温と手指消毒</a:t>
                </a:r>
                <a:r>
                  <a:rPr lang="ja-JP" altLang="en-US" sz="14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をお願いします。</a:t>
                </a:r>
                <a:endParaRPr lang="en-US" altLang="ja-JP" sz="14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endParaRPr>
              </a:p>
            </p:txBody>
          </p:sp>
        </p:grpSp>
      </p:grpSp>
      <p:sp>
        <p:nvSpPr>
          <p:cNvPr id="54" name="角丸四角形 6">
            <a:extLst>
              <a:ext uri="{FF2B5EF4-FFF2-40B4-BE49-F238E27FC236}">
                <a16:creationId xmlns:a16="http://schemas.microsoft.com/office/drawing/2014/main" id="{F05708CE-4D37-5D48-9F8D-05924FF3EF71}"/>
              </a:ext>
            </a:extLst>
          </p:cNvPr>
          <p:cNvSpPr/>
          <p:nvPr/>
        </p:nvSpPr>
        <p:spPr>
          <a:xfrm>
            <a:off x="521016" y="1592473"/>
            <a:ext cx="5851611" cy="63333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354236" y="1585796"/>
            <a:ext cx="29642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最大</a:t>
            </a:r>
            <a:r>
              <a:rPr lang="en-US" altLang="ja-JP" sz="40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lang="ja-JP" altLang="en-US" sz="32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分間</a:t>
            </a:r>
            <a:endParaRPr lang="ja-JP" altLang="en-US" sz="4000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7" name="角丸四角形 6">
            <a:extLst>
              <a:ext uri="{FF2B5EF4-FFF2-40B4-BE49-F238E27FC236}">
                <a16:creationId xmlns:a16="http://schemas.microsoft.com/office/drawing/2014/main" id="{68A01136-9CC6-2D24-B10F-B5EF1DA2FDEF}"/>
              </a:ext>
            </a:extLst>
          </p:cNvPr>
          <p:cNvSpPr/>
          <p:nvPr/>
        </p:nvSpPr>
        <p:spPr>
          <a:xfrm>
            <a:off x="469185" y="2283859"/>
            <a:ext cx="2964272" cy="128671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11245" y="1594970"/>
            <a:ext cx="27174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面 会 時 間</a:t>
            </a:r>
          </a:p>
        </p:txBody>
      </p:sp>
      <p:sp>
        <p:nvSpPr>
          <p:cNvPr id="58" name="角丸四角形 6">
            <a:extLst>
              <a:ext uri="{FF2B5EF4-FFF2-40B4-BE49-F238E27FC236}">
                <a16:creationId xmlns:a16="http://schemas.microsoft.com/office/drawing/2014/main" id="{510B2273-5AAA-CB16-DC00-101555CB2039}"/>
              </a:ext>
            </a:extLst>
          </p:cNvPr>
          <p:cNvSpPr/>
          <p:nvPr/>
        </p:nvSpPr>
        <p:spPr>
          <a:xfrm>
            <a:off x="3483569" y="2287496"/>
            <a:ext cx="2934507" cy="129719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D994FAE9-9075-0D1C-BE74-42E93248A3EA}"/>
              </a:ext>
            </a:extLst>
          </p:cNvPr>
          <p:cNvGrpSpPr/>
          <p:nvPr/>
        </p:nvGrpSpPr>
        <p:grpSpPr>
          <a:xfrm>
            <a:off x="536151" y="2559947"/>
            <a:ext cx="3158910" cy="1080840"/>
            <a:chOff x="438078" y="2721590"/>
            <a:chExt cx="2860681" cy="1080840"/>
          </a:xfrm>
        </p:grpSpPr>
        <p:sp>
          <p:nvSpPr>
            <p:cNvPr id="51" name="テキスト ボックス 50">
              <a:extLst>
                <a:ext uri="{FF2B5EF4-FFF2-40B4-BE49-F238E27FC236}">
                  <a16:creationId xmlns:a16="http://schemas.microsoft.com/office/drawing/2014/main" id="{07B59D10-E049-0519-A8AE-0A30D7377151}"/>
                </a:ext>
              </a:extLst>
            </p:cNvPr>
            <p:cNvSpPr txBox="1"/>
            <p:nvPr/>
          </p:nvSpPr>
          <p:spPr>
            <a:xfrm>
              <a:off x="438078" y="3094544"/>
              <a:ext cx="286068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0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13:00</a:t>
              </a:r>
              <a:r>
                <a:rPr lang="ja-JP" altLang="en-US" sz="20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～</a:t>
              </a:r>
              <a:r>
                <a:rPr lang="en-US" altLang="ja-JP" sz="20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15:30</a:t>
              </a:r>
              <a:r>
                <a:rPr lang="ja-JP" altLang="en-US" sz="20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（</a:t>
              </a:r>
              <a:r>
                <a:rPr lang="en-US" altLang="ja-JP" sz="20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6</a:t>
              </a:r>
              <a:r>
                <a:rPr lang="ja-JP" altLang="en-US" sz="20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枠）</a:t>
              </a:r>
              <a:endParaRPr lang="en-US" altLang="ja-JP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66BDFFA3-E05A-2EE3-95A8-64E297CBBDB1}"/>
                </a:ext>
              </a:extLst>
            </p:cNvPr>
            <p:cNvSpPr txBox="1"/>
            <p:nvPr/>
          </p:nvSpPr>
          <p:spPr>
            <a:xfrm>
              <a:off x="557277" y="2721590"/>
              <a:ext cx="260606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平日（月～金の祝日）　　</a:t>
              </a:r>
              <a:endParaRPr lang="en-US" altLang="ja-JP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4289259B-E987-FF2F-AAA9-AC28B94781BA}"/>
              </a:ext>
            </a:extLst>
          </p:cNvPr>
          <p:cNvGrpSpPr/>
          <p:nvPr/>
        </p:nvGrpSpPr>
        <p:grpSpPr>
          <a:xfrm>
            <a:off x="3446779" y="2405866"/>
            <a:ext cx="3507543" cy="1073715"/>
            <a:chOff x="3372769" y="2688668"/>
            <a:chExt cx="3041074" cy="1073715"/>
          </a:xfrm>
        </p:grpSpPr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3C398B25-1220-8F79-A292-B7735CD5D75E}"/>
                </a:ext>
              </a:extLst>
            </p:cNvPr>
            <p:cNvSpPr txBox="1"/>
            <p:nvPr/>
          </p:nvSpPr>
          <p:spPr>
            <a:xfrm>
              <a:off x="3446779" y="3053885"/>
              <a:ext cx="29670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0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10:00</a:t>
              </a:r>
              <a:r>
                <a:rPr lang="ja-JP" altLang="en-US" sz="20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・</a:t>
              </a:r>
              <a:r>
                <a:rPr lang="en-US" altLang="ja-JP" sz="20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10:30</a:t>
              </a:r>
              <a:r>
                <a:rPr lang="ja-JP" altLang="en-US" sz="20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（</a:t>
              </a:r>
              <a:r>
                <a:rPr lang="en-US" altLang="ja-JP" sz="20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2</a:t>
              </a:r>
              <a:r>
                <a:rPr lang="ja-JP" altLang="en-US" sz="20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枠）</a:t>
              </a:r>
              <a:endParaRPr lang="en-US" altLang="ja-JP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AABEAD3E-06A9-9D7C-AFDD-AEF2A299105C}"/>
                </a:ext>
              </a:extLst>
            </p:cNvPr>
            <p:cNvSpPr txBox="1"/>
            <p:nvPr/>
          </p:nvSpPr>
          <p:spPr>
            <a:xfrm>
              <a:off x="3372769" y="3362273"/>
              <a:ext cx="29670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 </a:t>
              </a:r>
              <a:r>
                <a:rPr lang="en-US" altLang="ja-JP" sz="20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13:00</a:t>
              </a:r>
              <a:r>
                <a:rPr lang="ja-JP" altLang="en-US" sz="20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～</a:t>
              </a:r>
              <a:r>
                <a:rPr lang="en-US" altLang="ja-JP" sz="20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15:30</a:t>
              </a:r>
              <a:r>
                <a:rPr lang="ja-JP" altLang="en-US" sz="20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（</a:t>
              </a:r>
              <a:r>
                <a:rPr lang="en-US" altLang="ja-JP" sz="20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6</a:t>
              </a:r>
              <a:r>
                <a:rPr lang="ja-JP" altLang="en-US" sz="20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枠）</a:t>
              </a:r>
              <a:endParaRPr lang="en-US" altLang="ja-JP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59143744-4990-D9F5-A64F-2B9FD63FC01E}"/>
                </a:ext>
              </a:extLst>
            </p:cNvPr>
            <p:cNvSpPr txBox="1"/>
            <p:nvPr/>
          </p:nvSpPr>
          <p:spPr>
            <a:xfrm>
              <a:off x="3815531" y="2688668"/>
              <a:ext cx="202459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 土  （土の祝日） 　　</a:t>
              </a:r>
              <a:endParaRPr lang="en-US" altLang="ja-JP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6379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475</TotalTime>
  <Words>382</Words>
  <Application>Microsoft Office PowerPoint</Application>
  <PresentationFormat>A4 210 x 297 mm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NK-R</vt:lpstr>
      <vt:lpstr>UD デジタル 教科書体 NP-B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aa</dc:creator>
  <cp:lastModifiedBy>ROUKEN_2023_03</cp:lastModifiedBy>
  <cp:revision>39</cp:revision>
  <cp:lastPrinted>2025-08-27T01:02:11Z</cp:lastPrinted>
  <dcterms:created xsi:type="dcterms:W3CDTF">2023-05-13T01:57:02Z</dcterms:created>
  <dcterms:modified xsi:type="dcterms:W3CDTF">2025-08-27T01:02:32Z</dcterms:modified>
</cp:coreProperties>
</file>